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592" r:id="rId2"/>
    <p:sldId id="495" r:id="rId3"/>
    <p:sldId id="488"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616" r:id="rId46"/>
    <p:sldId id="617" r:id="rId47"/>
    <p:sldId id="49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 id="488"/>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616"/>
            <p14:sldId id="617"/>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2883" autoAdjust="0"/>
  </p:normalViewPr>
  <p:slideViewPr>
    <p:cSldViewPr showGuides="1">
      <p:cViewPr varScale="1">
        <p:scale>
          <a:sx n="76" d="100"/>
          <a:sy n="76" d="100"/>
        </p:scale>
        <p:origin x="816" y="67"/>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27.4.2022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2">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8">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7">6300 106,'0'0,"0"0,0 0,0 0,0 0,0 0,0 0,0 0,0 0,0 0,-92 56,64-32,-9 14,0 24,-9 13,-9 21,55-96</inkml:trace>
  <inkml:trace contextRef="#ctx0" brushRef="#br1" timeOffset="-36987.86">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8">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4">4128 3779,'0'0,"0"0,0 0,0 0,0 0,0 0,0 0,0 0,0 0,0 0,0 0,0 0,0 0,64 83,-55-37,1 12,-10-11,9-6,-9-10,0-5,0-5,9-6,-9 1,0-6,0 1,0-1,0-10,9 0,-9-15,10-11,-2-16,11 1,-1-6,-8 6,8-1,1 10,-1 7,9-1,-8 5,0 11,-10-1,9 6,-8 5,8 11,1 4,-11 11,11 16,-10 0,-9 9,9-9,1-6,-10 6,0-12,0 7,0-37</inkml:trace>
  <inkml:trace contextRef="#ctx0" brushRef="#br1" timeOffset="-111508.13">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2">1190 1953,'0'0,"0"0,0 0,0 0,0 0,0 0,0 0,-65 63,46-33,-8 12,0 0,-1 5,0-5,0 9,1-9,8-6,1-4,-1-6,10-11,0 1,9-6,-10-4,10-6,0 0,0-16,0-5,10-21,8 1,-9-10,10-2,-10 17,10-6,-10 11,9-1,-9 1,0 16,1-1,-1 6,0-1,-9 1,19 10,-10 0,1 5,8 5,0 16,10 10,-10 6,19 21,-9 26,9 19,-10-14,-17 25,-10-119</inkml:trace>
  <inkml:trace contextRef="#ctx0" brushRef="#br1" timeOffset="-134141.82">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2">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6">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2">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58">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5">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hyperlink" Target="https://pokerstarscareers.com/" TargetMode="External"/><Relationship Id="rId13" Type="http://schemas.openxmlformats.org/officeDocument/2006/relationships/image" Target="../media/image61.png"/><Relationship Id="rId18" Type="http://schemas.openxmlformats.org/officeDocument/2006/relationships/hyperlink" Target="https://smartit.bg/" TargetMode="Externa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hyperlink" Target="https://indeavr.com/" TargetMode="External"/><Relationship Id="rId17" Type="http://schemas.openxmlformats.org/officeDocument/2006/relationships/image" Target="../media/image63.png"/><Relationship Id="rId25" Type="http://schemas.openxmlformats.org/officeDocument/2006/relationships/image" Target="../media/image67.png"/><Relationship Id="rId2" Type="http://schemas.openxmlformats.org/officeDocument/2006/relationships/hyperlink" Target="https://www.postbank.bg/" TargetMode="External"/><Relationship Id="rId16" Type="http://schemas.openxmlformats.org/officeDocument/2006/relationships/hyperlink" Target="https://www.superhosting.bg/" TargetMode="External"/><Relationship Id="rId20" Type="http://schemas.openxmlformats.org/officeDocument/2006/relationships/hyperlink" Target="https://www.softwaregroup.com/" TargetMode="External"/><Relationship Id="rId1" Type="http://schemas.openxmlformats.org/officeDocument/2006/relationships/slideLayout" Target="../slideLayouts/slideLayout3.xml"/><Relationship Id="rId6" Type="http://schemas.openxmlformats.org/officeDocument/2006/relationships/hyperlink" Target="https://bg.it.schwarz/schwarz-it-bulgaria" TargetMode="External"/><Relationship Id="rId11" Type="http://schemas.openxmlformats.org/officeDocument/2006/relationships/image" Target="../media/image60.png"/><Relationship Id="rId24" Type="http://schemas.openxmlformats.org/officeDocument/2006/relationships/hyperlink" Target="https://createx.bg/" TargetMode="External"/><Relationship Id="rId5" Type="http://schemas.openxmlformats.org/officeDocument/2006/relationships/image" Target="../media/image57.png"/><Relationship Id="rId15" Type="http://schemas.openxmlformats.org/officeDocument/2006/relationships/image" Target="../media/image62.jpeg"/><Relationship Id="rId23" Type="http://schemas.openxmlformats.org/officeDocument/2006/relationships/image" Target="../media/image66.png"/><Relationship Id="rId10" Type="http://schemas.openxmlformats.org/officeDocument/2006/relationships/hyperlink" Target="https://de.draftkings.com/" TargetMode="External"/><Relationship Id="rId19" Type="http://schemas.openxmlformats.org/officeDocument/2006/relationships/image" Target="../media/image64.jpeg"/><Relationship Id="rId4" Type="http://schemas.openxmlformats.org/officeDocument/2006/relationships/hyperlink" Target="https://www.coca-colahellenic.com/" TargetMode="External"/><Relationship Id="rId9" Type="http://schemas.openxmlformats.org/officeDocument/2006/relationships/image" Target="../media/image59.jpeg"/><Relationship Id="rId14" Type="http://schemas.openxmlformats.org/officeDocument/2006/relationships/hyperlink" Target="https://www.pharvision.ai/" TargetMode="External"/><Relationship Id="rId22" Type="http://schemas.openxmlformats.org/officeDocument/2006/relationships/hyperlink" Target="https://taulia.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buClr>
                <a:schemeClr val="tx1"/>
              </a:buClr>
            </a:pPr>
            <a:r>
              <a:rPr lang="en-US" dirty="0"/>
              <a:t>Software developers have strong </a:t>
            </a:r>
            <a:r>
              <a:rPr lang="en-US" b="1" dirty="0">
                <a:solidFill>
                  <a:schemeClr val="bg1"/>
                </a:solidFill>
              </a:rPr>
              <a:t>problem-solving skills</a:t>
            </a:r>
          </a:p>
          <a:p>
            <a:pPr lvl="1">
              <a:lnSpc>
                <a:spcPct val="110000"/>
              </a:lnSpc>
              <a:buClr>
                <a:schemeClr val="tx1"/>
              </a:buClr>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buClr>
                <a:schemeClr val="tx1"/>
              </a:buClr>
            </a:pPr>
            <a:r>
              <a:rPr lang="en-US" dirty="0"/>
              <a:t>Math thinking / engineering thinking</a:t>
            </a:r>
          </a:p>
          <a:p>
            <a:pPr lvl="1">
              <a:lnSpc>
                <a:spcPct val="110000"/>
              </a:lnSpc>
              <a:buClr>
                <a:schemeClr val="tx1"/>
              </a:buClr>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buClr>
                <a:schemeClr val="tx1"/>
              </a:buClr>
            </a:pPr>
            <a:r>
              <a:rPr lang="en-US" dirty="0"/>
              <a:t>To design </a:t>
            </a:r>
            <a:r>
              <a:rPr lang="en-US" b="1" dirty="0">
                <a:solidFill>
                  <a:schemeClr val="bg1"/>
                </a:solidFill>
              </a:rPr>
              <a:t>algorithms</a:t>
            </a:r>
            <a:r>
              <a:rPr lang="en-US" dirty="0"/>
              <a:t> and to implement them</a:t>
            </a:r>
          </a:p>
          <a:p>
            <a:pPr lvl="2">
              <a:lnSpc>
                <a:spcPct val="110000"/>
              </a:lnSpc>
              <a:buClr>
                <a:schemeClr val="tx1"/>
              </a:buClr>
            </a:pPr>
            <a:r>
              <a:rPr lang="en-US" b="1" dirty="0">
                <a:solidFill>
                  <a:schemeClr val="bg1"/>
                </a:solidFill>
              </a:rPr>
              <a:t>Algorithm</a:t>
            </a:r>
            <a:r>
              <a:rPr lang="en-US" dirty="0"/>
              <a:t> == steps to achieve something</a:t>
            </a:r>
          </a:p>
          <a:p>
            <a:pPr>
              <a:lnSpc>
                <a:spcPct val="110000"/>
              </a:lnSpc>
              <a:buClr>
                <a:schemeClr val="tx1"/>
              </a:buClr>
            </a:pPr>
            <a:r>
              <a:rPr lang="en-US" b="1" dirty="0">
                <a:solidFill>
                  <a:schemeClr val="bg1"/>
                </a:solidFill>
              </a:rPr>
              <a:t>Problem-solving</a:t>
            </a:r>
            <a:r>
              <a:rPr lang="en-US" b="1" dirty="0"/>
              <a:t> </a:t>
            </a:r>
            <a:r>
              <a:rPr lang="en-US" dirty="0"/>
              <a:t>is essential for programming!</a:t>
            </a:r>
          </a:p>
          <a:p>
            <a:pPr lvl="1">
              <a:lnSpc>
                <a:spcPct val="110000"/>
              </a:lnSpc>
              <a:buClr>
                <a:schemeClr val="tx1"/>
              </a:buClr>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Clr>
                <a:schemeClr val="tx1"/>
              </a:buClr>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Clr>
                <a:schemeClr val="tx1"/>
              </a:buClr>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Clr>
                <a:schemeClr val="tx1"/>
              </a:buClr>
              <a:buFont typeface="Wingdings" panose="05000000000000000000" pitchFamily="2" charset="2"/>
              <a:buChar char="§"/>
            </a:pPr>
            <a:r>
              <a:rPr lang="en-US" dirty="0"/>
              <a:t>Paper and pen is the best </a:t>
            </a:r>
            <a:r>
              <a:rPr lang="en-US" b="1" dirty="0">
                <a:solidFill>
                  <a:schemeClr val="bg1"/>
                </a:solidFill>
              </a:rPr>
              <a:t>visualization tool</a:t>
            </a:r>
          </a:p>
          <a:p>
            <a:pPr lvl="2">
              <a:spcBef>
                <a:spcPts val="1200"/>
              </a:spcBef>
              <a:buClr>
                <a:schemeClr val="tx1"/>
              </a:buClr>
            </a:pPr>
            <a:r>
              <a:rPr lang="en-US" dirty="0"/>
              <a:t>Allows your brain to </a:t>
            </a:r>
            <a:r>
              <a:rPr lang="en-US" b="1" dirty="0">
                <a:solidFill>
                  <a:schemeClr val="bg1"/>
                </a:solidFill>
              </a:rPr>
              <a:t>think visually</a:t>
            </a:r>
          </a:p>
          <a:p>
            <a:pPr marL="1066419" lvl="1" indent="-457200">
              <a:spcBef>
                <a:spcPts val="1200"/>
              </a:spcBef>
              <a:buClr>
                <a:schemeClr val="tx1"/>
              </a:buClr>
              <a:buFont typeface="Wingdings" panose="05000000000000000000" pitchFamily="2" charset="2"/>
              <a:buChar char="§"/>
            </a:pPr>
            <a:r>
              <a:rPr lang="en-US" b="1" dirty="0">
                <a:solidFill>
                  <a:schemeClr val="bg1"/>
                </a:solidFill>
              </a:rPr>
              <a:t>Paper works faster </a:t>
            </a:r>
            <a:r>
              <a:rPr lang="en-US" dirty="0"/>
              <a:t>than keyboard / screen</a:t>
            </a:r>
          </a:p>
          <a:p>
            <a:pPr marL="1066419" lvl="1" indent="-457200">
              <a:spcBef>
                <a:spcPts val="1200"/>
              </a:spcBef>
              <a:buClr>
                <a:schemeClr val="tx1"/>
              </a:buClr>
              <a:buFont typeface="Wingdings" panose="05000000000000000000" pitchFamily="2" charset="2"/>
              <a:buChar char="§"/>
            </a:pPr>
            <a:r>
              <a:rPr lang="en-US" dirty="0"/>
              <a:t>Other visualization tools could also work well</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id="{E7E34D8C-F5ED-450E-9609-14869B27028B}"/>
              </a:ext>
            </a:extLst>
          </p:cNvPr>
          <p:cNvSpPr>
            <a:spLocks noGrp="1"/>
          </p:cNvSpPr>
          <p:nvPr>
            <p:ph type="body" sz="quarter" idx="10"/>
          </p:nvPr>
        </p:nvSpPr>
        <p:spPr/>
        <p:txBody>
          <a:bodyPr>
            <a:normAutofit lnSpcReduction="10000"/>
          </a:bodyPr>
          <a:lstStyle/>
          <a:p>
            <a:pPr>
              <a:buClr>
                <a:schemeClr val="tx1"/>
              </a:buClr>
            </a:pPr>
            <a:r>
              <a:rPr lang="en-US" sz="3200" dirty="0"/>
              <a:t>At the exam you have </a:t>
            </a:r>
            <a:r>
              <a:rPr lang="en-US" sz="3200" b="1" dirty="0">
                <a:solidFill>
                  <a:schemeClr val="bg1"/>
                </a:solidFill>
              </a:rPr>
              <a:t>limited time</a:t>
            </a:r>
            <a:r>
              <a:rPr lang="en-US" sz="3200" dirty="0"/>
              <a:t>!</a:t>
            </a:r>
          </a:p>
          <a:p>
            <a:pPr lvl="1">
              <a:buClr>
                <a:schemeClr val="tx1"/>
              </a:buClr>
            </a:pPr>
            <a:r>
              <a:rPr lang="en-US" sz="3000" dirty="0"/>
              <a:t>Start with the problem, which will take</a:t>
            </a:r>
            <a:r>
              <a:rPr lang="bg-BG" sz="3000" dirty="0"/>
              <a:t> </a:t>
            </a:r>
            <a:r>
              <a:rPr lang="en-US" sz="3000" dirty="0"/>
              <a:t>you the </a:t>
            </a:r>
            <a:r>
              <a:rPr lang="en-US" sz="3000" b="1" dirty="0">
                <a:solidFill>
                  <a:schemeClr val="bg1"/>
                </a:solidFill>
              </a:rPr>
              <a:t>least time</a:t>
            </a:r>
          </a:p>
          <a:p>
            <a:pPr lvl="1">
              <a:buClr>
                <a:schemeClr val="tx1"/>
              </a:buClr>
            </a:pPr>
            <a:r>
              <a:rPr lang="en-US" sz="3000" dirty="0"/>
              <a:t>Then, again the problem, which will take</a:t>
            </a:r>
            <a:r>
              <a:rPr lang="bg-BG" sz="3000" dirty="0"/>
              <a:t> </a:t>
            </a:r>
            <a:r>
              <a:rPr lang="en-US" sz="3000" dirty="0"/>
              <a:t>you the </a:t>
            </a:r>
            <a:r>
              <a:rPr lang="en-US" sz="3000" b="1" dirty="0">
                <a:solidFill>
                  <a:schemeClr val="bg1"/>
                </a:solidFill>
              </a:rPr>
              <a:t>least time</a:t>
            </a:r>
          </a:p>
          <a:p>
            <a:pPr>
              <a:buClr>
                <a:schemeClr val="tx1"/>
              </a:buClr>
            </a:pPr>
            <a:r>
              <a:rPr lang="en-US" sz="3200" dirty="0"/>
              <a:t>When you achieve a result of 80/100 or 90/100</a:t>
            </a:r>
          </a:p>
          <a:p>
            <a:pPr lvl="1">
              <a:buClr>
                <a:schemeClr val="tx1"/>
              </a:buClr>
            </a:pPr>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buClr>
                <a:schemeClr val="tx1"/>
              </a:buClr>
            </a:pPr>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pPr>
              <a:buClr>
                <a:schemeClr val="tx1"/>
              </a:buClr>
            </a:pPr>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buClr>
                <a:schemeClr val="tx1"/>
              </a:buClr>
            </a:pPr>
            <a:r>
              <a:rPr lang="en-US" sz="3000" dirty="0">
                <a:sym typeface="Wingdings" panose="05000000000000000000" pitchFamily="2" charset="2"/>
              </a:rPr>
              <a:t>Achieving a score of 80-90% of 3 problems</a:t>
            </a:r>
            <a:r>
              <a:rPr lang="bg-BG" sz="3000" dirty="0">
                <a:sym typeface="Wingdings" panose="05000000000000000000" pitchFamily="2" charset="2"/>
              </a:rPr>
              <a:t> </a:t>
            </a:r>
            <a:r>
              <a:rPr lang="en-US" sz="3000" dirty="0">
                <a:sym typeface="Wingdings" panose="05000000000000000000" pitchFamily="2" charset="2"/>
              </a:rPr>
              <a:t>is better </a:t>
            </a:r>
            <a:br>
              <a:rPr lang="bg-BG" sz="3000" dirty="0">
                <a:sym typeface="Wingdings" panose="05000000000000000000" pitchFamily="2" charset="2"/>
              </a:rPr>
            </a:br>
            <a:r>
              <a:rPr lang="en-US" sz="3000" dirty="0">
                <a:sym typeface="Wingdings" panose="05000000000000000000" pitchFamily="2" charset="2"/>
              </a:rPr>
              <a:t>than 100% of just 1 problem</a:t>
            </a:r>
            <a:endParaRPr lang="en-US" sz="3000" dirty="0"/>
          </a:p>
        </p:txBody>
      </p:sp>
      <p:sp>
        <p:nvSpPr>
          <p:cNvPr id="6" name="Title 5">
            <a:extLst>
              <a:ext uri="{FF2B5EF4-FFF2-40B4-BE49-F238E27FC236}">
                <a16:creationId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#1</a:t>
            </a:r>
            <a:r>
              <a:rPr lang="en-US" sz="3200" dirty="0"/>
              <a:t>: start coding at the first 5 minutes</a:t>
            </a:r>
          </a:p>
          <a:p>
            <a:pPr lvl="1">
              <a:lnSpc>
                <a:spcPct val="100000"/>
              </a:lnSpc>
              <a:buClr>
                <a:schemeClr val="tx1"/>
              </a:buClr>
            </a:pPr>
            <a:r>
              <a:rPr lang="en-US" sz="3000" dirty="0"/>
              <a:t>These students have not read the problems</a:t>
            </a:r>
            <a:r>
              <a:rPr lang="bg-BG" sz="3000" dirty="0"/>
              <a:t> (</a:t>
            </a:r>
            <a:r>
              <a:rPr lang="en-US" sz="3000" dirty="0"/>
              <a:t>and will fail)</a:t>
            </a:r>
          </a:p>
          <a:p>
            <a:pPr lvl="1">
              <a:lnSpc>
                <a:spcPct val="100000"/>
              </a:lnSpc>
              <a:buClr>
                <a:schemeClr val="tx1"/>
              </a:buClr>
            </a:pPr>
            <a:r>
              <a:rPr lang="en-US" sz="3000" dirty="0"/>
              <a:t>They don't start with the easiest problem, but with the first one</a:t>
            </a:r>
          </a:p>
          <a:p>
            <a:pPr>
              <a:lnSpc>
                <a:spcPct val="100000"/>
              </a:lnSpc>
              <a:buClr>
                <a:schemeClr val="tx1"/>
              </a:buClr>
            </a:pPr>
            <a:r>
              <a:rPr lang="en-US" sz="3200" b="1" dirty="0">
                <a:solidFill>
                  <a:schemeClr val="bg1"/>
                </a:solidFill>
              </a:rPr>
              <a:t>Wrong approach #2</a:t>
            </a:r>
            <a:r>
              <a:rPr lang="en-US" sz="3200" dirty="0"/>
              <a:t>: don't use pen + paper</a:t>
            </a:r>
          </a:p>
          <a:p>
            <a:pPr lvl="1">
              <a:lnSpc>
                <a:spcPct val="100000"/>
              </a:lnSpc>
              <a:buClr>
                <a:schemeClr val="tx1"/>
              </a:buClr>
            </a:pPr>
            <a:r>
              <a:rPr lang="en-US" sz="3000" dirty="0"/>
              <a:t>These students try to invent solutions in their minds</a:t>
            </a:r>
          </a:p>
          <a:p>
            <a:pPr lvl="1">
              <a:lnSpc>
                <a:spcPct val="100000"/>
              </a:lnSpc>
              <a:buClr>
                <a:schemeClr val="tx1"/>
              </a:buClr>
            </a:pPr>
            <a:r>
              <a:rPr lang="en-US" sz="3000" dirty="0"/>
              <a:t>Instead of visualizing their ideas on a sheet of paper</a:t>
            </a:r>
          </a:p>
          <a:p>
            <a:pPr>
              <a:lnSpc>
                <a:spcPct val="100000"/>
              </a:lnSpc>
              <a:buClr>
                <a:schemeClr val="tx1"/>
              </a:buClr>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buClr>
                <a:schemeClr val="tx1"/>
              </a:buClr>
            </a:pPr>
            <a:r>
              <a:rPr lang="en-US" sz="3000" dirty="0"/>
              <a:t>Trying to find the bugs by reading the code</a:t>
            </a:r>
          </a:p>
          <a:p>
            <a:pPr lvl="1">
              <a:lnSpc>
                <a:spcPct val="100000"/>
              </a:lnSpc>
              <a:buClr>
                <a:schemeClr val="tx1"/>
              </a:buClr>
            </a:pPr>
            <a:r>
              <a:rPr lang="en-US" sz="3000" dirty="0"/>
              <a:t>This is wrong: you have a debugger in your IDE!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buClr>
                <a:schemeClr val="tx1"/>
              </a:buClr>
            </a:pPr>
            <a:r>
              <a:rPr lang="en-US" sz="3200" b="1" dirty="0">
                <a:solidFill>
                  <a:schemeClr val="bg1"/>
                </a:solidFill>
              </a:rPr>
              <a:t>Wrong approach #4</a:t>
            </a:r>
            <a:r>
              <a:rPr lang="en-US" sz="3200" dirty="0"/>
              <a:t>: spend all the time at the first problem</a:t>
            </a:r>
          </a:p>
          <a:p>
            <a:pPr lvl="1">
              <a:lnSpc>
                <a:spcPct val="100000"/>
              </a:lnSpc>
              <a:spcBef>
                <a:spcPts val="400"/>
              </a:spcBef>
              <a:buClr>
                <a:schemeClr val="tx1"/>
              </a:buClr>
            </a:pPr>
            <a:r>
              <a:rPr lang="en-US" sz="3000" dirty="0"/>
              <a:t>Some students spend 4 hours at the first problem</a:t>
            </a:r>
          </a:p>
          <a:p>
            <a:pPr lvl="1">
              <a:lnSpc>
                <a:spcPct val="100000"/>
              </a:lnSpc>
              <a:spcBef>
                <a:spcPts val="400"/>
              </a:spcBef>
              <a:buClr>
                <a:schemeClr val="tx1"/>
              </a:buClr>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buClr>
                <a:schemeClr val="tx1"/>
              </a:buClr>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buClr>
                <a:schemeClr val="tx1"/>
              </a:buClr>
            </a:pPr>
            <a:r>
              <a:rPr lang="en-US" sz="3200" b="1" dirty="0">
                <a:solidFill>
                  <a:schemeClr val="bg1"/>
                </a:solidFill>
              </a:rPr>
              <a:t>Wrong approach #5</a:t>
            </a:r>
            <a:r>
              <a:rPr lang="en-US" sz="3200" dirty="0"/>
              <a:t>: spend hours trying to fix a bug</a:t>
            </a:r>
          </a:p>
          <a:p>
            <a:pPr lvl="1">
              <a:lnSpc>
                <a:spcPct val="100000"/>
              </a:lnSpc>
              <a:spcBef>
                <a:spcPts val="400"/>
              </a:spcBef>
              <a:buClr>
                <a:schemeClr val="tx1"/>
              </a:buClr>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buClr>
                <a:schemeClr val="tx1"/>
              </a:buClr>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#6</a:t>
            </a:r>
            <a:r>
              <a:rPr lang="en-US" sz="3200" dirty="0"/>
              <a:t>: don't take a break, when you block</a:t>
            </a:r>
          </a:p>
          <a:p>
            <a:pPr lvl="1">
              <a:lnSpc>
                <a:spcPct val="100000"/>
              </a:lnSpc>
              <a:buClr>
                <a:schemeClr val="tx1"/>
              </a:buClr>
            </a:pPr>
            <a:r>
              <a:rPr lang="en-US" sz="3000" dirty="0"/>
              <a:t>Everyone can block</a:t>
            </a:r>
            <a:r>
              <a:rPr lang="bg-BG" sz="3000" dirty="0"/>
              <a:t>, </a:t>
            </a:r>
            <a:r>
              <a:rPr lang="en-US" sz="3000" dirty="0"/>
              <a:t>get nervous, or become distracted</a:t>
            </a:r>
          </a:p>
          <a:p>
            <a:pPr lvl="1">
              <a:lnSpc>
                <a:spcPct val="100000"/>
              </a:lnSpc>
              <a:buClr>
                <a:schemeClr val="tx1"/>
              </a:buClr>
            </a:pPr>
            <a:r>
              <a:rPr lang="en-US" sz="3000" dirty="0"/>
              <a:t>Take a short break, go outside, breathe, calm down</a:t>
            </a:r>
          </a:p>
          <a:p>
            <a:pPr>
              <a:lnSpc>
                <a:spcPct val="100000"/>
              </a:lnSpc>
              <a:buClr>
                <a:schemeClr val="tx1"/>
              </a:buClr>
            </a:pPr>
            <a:r>
              <a:rPr lang="en-US" sz="3200" b="1" dirty="0">
                <a:solidFill>
                  <a:schemeClr val="bg1"/>
                </a:solidFill>
              </a:rPr>
              <a:t>Wrong approach #7</a:t>
            </a:r>
            <a:r>
              <a:rPr lang="en-US" sz="3200" dirty="0"/>
              <a:t>: come to the exam unprepared</a:t>
            </a:r>
          </a:p>
          <a:p>
            <a:pPr lvl="1">
              <a:lnSpc>
                <a:spcPct val="100000"/>
              </a:lnSpc>
              <a:buClr>
                <a:schemeClr val="tx1"/>
              </a:buClr>
            </a:pPr>
            <a:r>
              <a:rPr lang="en-US" sz="3000" dirty="0"/>
              <a:t>Prepare yourself, study hard, practice a lot, solve sample exams</a:t>
            </a:r>
          </a:p>
          <a:p>
            <a:pPr lvl="1">
              <a:lnSpc>
                <a:spcPct val="100000"/>
              </a:lnSpc>
              <a:buClr>
                <a:schemeClr val="tx1"/>
              </a:buClr>
            </a:pPr>
            <a:r>
              <a:rPr lang="en-US" sz="3000" dirty="0"/>
              <a:t>You are ready, when you can solve any previous exam for 1-2 hours</a:t>
            </a:r>
          </a:p>
          <a:p>
            <a:pPr>
              <a:lnSpc>
                <a:spcPct val="100000"/>
              </a:lnSpc>
              <a:buClr>
                <a:schemeClr val="tx1"/>
              </a:buClr>
            </a:pPr>
            <a:r>
              <a:rPr lang="en-US" sz="3200" b="1" dirty="0">
                <a:solidFill>
                  <a:schemeClr val="bg1"/>
                </a:solidFill>
              </a:rPr>
              <a:t>Wrong approach #8</a:t>
            </a:r>
            <a:r>
              <a:rPr lang="en-US" sz="3200" dirty="0"/>
              <a:t>: trying to cheat</a:t>
            </a:r>
          </a:p>
          <a:p>
            <a:pPr lvl="1">
              <a:lnSpc>
                <a:spcPct val="100000"/>
              </a:lnSpc>
              <a:buClr>
                <a:schemeClr val="tx1"/>
              </a:buClr>
            </a:pPr>
            <a:r>
              <a:rPr lang="en-US" sz="3000" dirty="0"/>
              <a:t>Many students try to cheat (e.g. use help from friends)</a:t>
            </a:r>
          </a:p>
          <a:p>
            <a:pPr lvl="1">
              <a:lnSpc>
                <a:spcPct val="100000"/>
              </a:lnSpc>
              <a:buClr>
                <a:schemeClr val="tx1"/>
              </a:buClr>
            </a:pPr>
            <a:r>
              <a:rPr lang="en-US" sz="3000" dirty="0"/>
              <a:t>Cheating is bad for you! Who will do your future job?</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148F10CB-7AFB-4867-90EB-4FF4AB789B6C}"/>
              </a:ext>
            </a:extLst>
          </p:cNvPr>
          <p:cNvSpPr>
            <a:spLocks noGrp="1"/>
          </p:cNvSpPr>
          <p:nvPr>
            <p:ph type="body" sz="quarter" idx="10"/>
          </p:nvPr>
        </p:nvSpPr>
        <p:spPr/>
        <p:txBody>
          <a:bodyPr/>
          <a:lstStyle/>
          <a:p>
            <a:pPr>
              <a:buClr>
                <a:schemeClr val="tx1"/>
              </a:buClr>
            </a:pPr>
            <a:r>
              <a:rPr lang="en-US" sz="3200" b="1" dirty="0">
                <a:solidFill>
                  <a:schemeClr val="bg1"/>
                </a:solidFill>
              </a:rPr>
              <a:t>Wrong approach #9</a:t>
            </a:r>
            <a:r>
              <a:rPr lang="en-US" sz="3200" dirty="0"/>
              <a:t>: working without a mouse</a:t>
            </a:r>
          </a:p>
          <a:p>
            <a:pPr lvl="1">
              <a:buClr>
                <a:schemeClr val="tx1"/>
              </a:buClr>
            </a:pPr>
            <a:r>
              <a:rPr lang="en-US" sz="3000" dirty="0"/>
              <a:t>Use the mouse, not a touchpad!</a:t>
            </a:r>
          </a:p>
          <a:p>
            <a:pPr lvl="1">
              <a:buClr>
                <a:schemeClr val="tx1"/>
              </a:buClr>
            </a:pPr>
            <a:r>
              <a:rPr lang="en-US" sz="3000" dirty="0"/>
              <a:t>Mouse works more precisely</a:t>
            </a:r>
          </a:p>
          <a:p>
            <a:pPr lvl="1">
              <a:buClr>
                <a:schemeClr val="tx1"/>
              </a:buClr>
            </a:pPr>
            <a:r>
              <a:rPr lang="en-US" sz="3000" dirty="0"/>
              <a:t>Mouse saves time and effort</a:t>
            </a:r>
            <a:endParaRPr lang="en-US" dirty="0"/>
          </a:p>
          <a:p>
            <a:pPr>
              <a:spcBef>
                <a:spcPts val="1200"/>
              </a:spcBef>
              <a:buClr>
                <a:schemeClr val="tx1"/>
              </a:buClr>
            </a:pPr>
            <a:r>
              <a:rPr lang="en-US" sz="3200" b="1" dirty="0">
                <a:solidFill>
                  <a:schemeClr val="bg1"/>
                </a:solidFill>
              </a:rPr>
              <a:t>Wrong approach #10</a:t>
            </a:r>
            <a:r>
              <a:rPr lang="en-US" sz="3200" dirty="0"/>
              <a:t>: typing the sample input examples by hand</a:t>
            </a:r>
          </a:p>
          <a:p>
            <a:pPr lvl="1">
              <a:buClr>
                <a:schemeClr val="tx1"/>
              </a:buClr>
            </a:pPr>
            <a:r>
              <a:rPr lang="en-US" sz="3000" dirty="0"/>
              <a:t>Use copy/paste</a:t>
            </a:r>
            <a:r>
              <a:rPr lang="en-US" sz="3000" b="1" dirty="0"/>
              <a:t> </a:t>
            </a:r>
            <a:r>
              <a:rPr lang="en-US" sz="3000" dirty="0"/>
              <a:t>for the input examples!</a:t>
            </a:r>
          </a:p>
        </p:txBody>
      </p:sp>
      <p:sp>
        <p:nvSpPr>
          <p:cNvPr id="4" name="Title 3">
            <a:extLst>
              <a:ext uri="{FF2B5EF4-FFF2-40B4-BE49-F238E27FC236}">
                <a16:creationId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96766" y="1371604"/>
            <a:ext cx="8734234" cy="5207396"/>
          </a:xfrm>
        </p:spPr>
        <p:txBody>
          <a:bodyPr/>
          <a:lstStyle/>
          <a:p>
            <a:pPr marL="514350" indent="-514350">
              <a:buClr>
                <a:schemeClr val="tx1"/>
              </a:buClr>
            </a:pPr>
            <a:r>
              <a:rPr lang="en-US" dirty="0"/>
              <a:t>The Fundamental Skills of </a:t>
            </a:r>
            <a:br>
              <a:rPr lang="bg-BG" dirty="0"/>
            </a:br>
            <a:r>
              <a:rPr lang="en-US" dirty="0"/>
              <a:t>Software Engineers</a:t>
            </a:r>
          </a:p>
          <a:p>
            <a:pPr marL="514350" indent="-514350">
              <a:buClr>
                <a:schemeClr val="tx1"/>
              </a:buClr>
            </a:pPr>
            <a:r>
              <a:rPr lang="en-US" dirty="0"/>
              <a:t>Problems: Definition and Problem Solving</a:t>
            </a:r>
          </a:p>
          <a:p>
            <a:pPr marL="514350" indent="-514350">
              <a:buClr>
                <a:schemeClr val="tx1"/>
              </a:buClr>
            </a:pPr>
            <a:r>
              <a:rPr lang="en-US" dirty="0"/>
              <a:t>Solving Exam Problems: Tips and </a:t>
            </a:r>
            <a:br>
              <a:rPr lang="bg-BG" dirty="0"/>
            </a:br>
            <a:r>
              <a:rPr lang="en-US" dirty="0"/>
              <a:t>Best Practices</a:t>
            </a:r>
          </a:p>
          <a:p>
            <a:pPr marL="514350" indent="-514350">
              <a:buClr>
                <a:schemeClr val="tx1"/>
              </a:buClr>
            </a:pPr>
            <a:r>
              <a:rPr lang="en-US" dirty="0"/>
              <a:t>Sample Exam Problems</a:t>
            </a:r>
          </a:p>
        </p:txBody>
      </p:sp>
      <p:sp>
        <p:nvSpPr>
          <p:cNvPr id="2" name="Title 1">
            <a:extLst>
              <a:ext uri="{FF2B5EF4-FFF2-40B4-BE49-F238E27FC236}">
                <a16:creationId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
        <p:nvSpPr>
          <p:cNvPr id="6" name="Slide Number">
            <a:extLst>
              <a:ext uri="{FF2B5EF4-FFF2-40B4-BE49-F238E27FC236}">
                <a16:creationId xmlns:a16="http://schemas.microsoft.com/office/drawing/2014/main" id="{692A92D8-4B66-486E-B149-6FB9C8B7FB6A}"/>
              </a:ext>
            </a:extLst>
          </p:cNvPr>
          <p:cNvSpPr>
            <a:spLocks noGrp="1"/>
          </p:cNvSpPr>
          <p:nvPr>
            <p:ph type="sldNum" sz="quarter" idx="4294967295"/>
          </p:nvPr>
        </p:nvSpPr>
        <p:spPr>
          <a:xfrm>
            <a:off x="11823700" y="6507163"/>
            <a:ext cx="368300" cy="296862"/>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FF5FA149-389C-45FA-A6F7-4ACE90CA8304}"/>
              </a:ext>
            </a:extLst>
          </p:cNvPr>
          <p:cNvPicPr>
            <a:picLocks noChangeAspect="1"/>
          </p:cNvPicPr>
          <p:nvPr/>
        </p:nvPicPr>
        <p:blipFill>
          <a:blip r:embed="rId3" cstate="hq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buClr>
                <a:schemeClr val="tx1"/>
              </a:buClr>
            </a:pPr>
            <a:r>
              <a:rPr lang="en-US" dirty="0"/>
              <a:t>Problem analysis: 2 types of palindromes</a:t>
            </a:r>
          </a:p>
          <a:p>
            <a:pPr lvl="1">
              <a:buClr>
                <a:schemeClr val="tx1"/>
              </a:buClr>
            </a:pPr>
            <a:r>
              <a:rPr lang="en-US" b="1" dirty="0">
                <a:solidFill>
                  <a:schemeClr val="bg1"/>
                </a:solidFill>
              </a:rPr>
              <a:t>Odd-length</a:t>
            </a:r>
            <a:r>
              <a:rPr lang="en-US" dirty="0"/>
              <a:t> (single letter at the center)</a:t>
            </a:r>
          </a:p>
          <a:p>
            <a:pPr lvl="1">
              <a:buClr>
                <a:schemeClr val="tx1"/>
              </a:buClr>
            </a:pPr>
            <a:endParaRPr lang="en-US" dirty="0"/>
          </a:p>
          <a:p>
            <a:pPr lvl="1">
              <a:spcBef>
                <a:spcPts val="1800"/>
              </a:spcBef>
              <a:buClr>
                <a:schemeClr val="tx1"/>
              </a:buClr>
            </a:pPr>
            <a:r>
              <a:rPr lang="en-US" b="1" dirty="0">
                <a:solidFill>
                  <a:schemeClr val="bg1"/>
                </a:solidFill>
              </a:rPr>
              <a:t>Even-length</a:t>
            </a:r>
            <a:r>
              <a:rPr lang="en-US" dirty="0"/>
              <a:t> (two letters at the center)</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pPr>
              <a:buClr>
                <a:schemeClr val="tx1"/>
              </a:buClr>
            </a:pPr>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4"/>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
                                            <p:txEl>
                                              <p:pRg st="3" end="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
                                            <p:txEl>
                                              <p:pRg st="3" end="3"/>
                                            </p:txEl>
                                          </p:spTgt>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4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9"/>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3" nodeType="clickEffect">
                                  <p:stCondLst>
                                    <p:cond delay="0"/>
                                  </p:stCondLst>
                                  <p:childTnLst>
                                    <p:set>
                                      <p:cBhvr>
                                        <p:cTn id="106" dur="1" fill="hold">
                                          <p:stCondLst>
                                            <p:cond delay="0"/>
                                          </p:stCondLst>
                                        </p:cTn>
                                        <p:tgtEl>
                                          <p:spTgt spid="62"/>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46"/>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64"/>
                                        </p:tgtEl>
                                        <p:attrNameLst>
                                          <p:attrName>style.visibility</p:attrName>
                                        </p:attrNameLst>
                                      </p:cBhvr>
                                      <p:to>
                                        <p:strVal val="hidden"/>
                                      </p:to>
                                    </p:set>
                                  </p:childTnLst>
                                </p:cTn>
                              </p:par>
                              <p:par>
                                <p:cTn id="111" presetID="1" presetClass="entr" presetSubtype="0" fill="hold" grpId="4" nodeType="with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5" nodeType="clickEffect">
                                  <p:stCondLst>
                                    <p:cond delay="0"/>
                                  </p:stCondLst>
                                  <p:childTnLst>
                                    <p:set>
                                      <p:cBhvr>
                                        <p:cTn id="120" dur="1" fill="hold">
                                          <p:stCondLst>
                                            <p:cond delay="0"/>
                                          </p:stCondLst>
                                        </p:cTn>
                                        <p:tgtEl>
                                          <p:spTgt spid="6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65"/>
                                        </p:tgtEl>
                                        <p:attrNameLst>
                                          <p:attrName>style.visibility</p:attrName>
                                        </p:attrNameLst>
                                      </p:cBhvr>
                                      <p:to>
                                        <p:strVal val="hidden"/>
                                      </p:to>
                                    </p:set>
                                  </p:childTnLst>
                                </p:cTn>
                              </p:par>
                              <p:par>
                                <p:cTn id="125" presetID="1" presetClass="entr" presetSubtype="0" fill="hold" grpId="2" nodeType="withEffect">
                                  <p:stCondLst>
                                    <p:cond delay="0"/>
                                  </p:stCondLst>
                                  <p:childTnLst>
                                    <p:set>
                                      <p:cBhvr>
                                        <p:cTn id="126" dur="1" fill="hold">
                                          <p:stCondLst>
                                            <p:cond delay="0"/>
                                          </p:stCondLst>
                                        </p:cTn>
                                        <p:tgtEl>
                                          <p:spTgt spid="6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3" nodeType="clickEffect">
                                  <p:stCondLst>
                                    <p:cond delay="0"/>
                                  </p:stCondLst>
                                  <p:childTnLst>
                                    <p:set>
                                      <p:cBhvr>
                                        <p:cTn id="134" dur="1" fill="hold">
                                          <p:stCondLst>
                                            <p:cond delay="0"/>
                                          </p:stCondLst>
                                        </p:cTn>
                                        <p:tgtEl>
                                          <p:spTgt spid="65"/>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48"/>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66"/>
                                        </p:tgtEl>
                                        <p:attrNameLst>
                                          <p:attrName>style.visibility</p:attrName>
                                        </p:attrNameLst>
                                      </p:cBhvr>
                                      <p:to>
                                        <p:strVal val="hidden"/>
                                      </p:to>
                                    </p:set>
                                  </p:childTnLst>
                                </p:cTn>
                              </p:par>
                              <p:par>
                                <p:cTn id="139" presetID="1" presetClass="entr" presetSubtype="0" fill="hold" grpId="2"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3" nodeType="clickEffect">
                                  <p:stCondLst>
                                    <p:cond delay="0"/>
                                  </p:stCondLst>
                                  <p:childTnLst>
                                    <p:set>
                                      <p:cBhvr>
                                        <p:cTn id="148" dur="1" fill="hold">
                                          <p:stCondLst>
                                            <p:cond delay="0"/>
                                          </p:stCondLst>
                                        </p:cTn>
                                        <p:tgtEl>
                                          <p:spTgt spid="6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67"/>
                                        </p:tgtEl>
                                        <p:attrNameLst>
                                          <p:attrName>style.visibility</p:attrName>
                                        </p:attrNameLst>
                                      </p:cBhvr>
                                      <p:to>
                                        <p:strVal val="hidden"/>
                                      </p:to>
                                    </p:set>
                                  </p:childTnLst>
                                </p:cTn>
                              </p:par>
                              <p:par>
                                <p:cTn id="153" presetID="1" presetClass="entr" presetSubtype="0" fill="hold" grpId="2" nodeType="withEffect">
                                  <p:stCondLst>
                                    <p:cond delay="0"/>
                                  </p:stCondLst>
                                  <p:childTnLst>
                                    <p:set>
                                      <p:cBhvr>
                                        <p:cTn id="154" dur="1" fill="hold">
                                          <p:stCondLst>
                                            <p:cond delay="0"/>
                                          </p:stCondLst>
                                        </p:cTn>
                                        <p:tgtEl>
                                          <p:spTgt spid="6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3" nodeType="clickEffect">
                                  <p:stCondLst>
                                    <p:cond delay="0"/>
                                  </p:stCondLst>
                                  <p:childTnLst>
                                    <p:set>
                                      <p:cBhvr>
                                        <p:cTn id="162" dur="1" fill="hold">
                                          <p:stCondLst>
                                            <p:cond delay="0"/>
                                          </p:stCondLst>
                                        </p:cTn>
                                        <p:tgtEl>
                                          <p:spTgt spid="67"/>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68"/>
                                        </p:tgtEl>
                                        <p:attrNameLst>
                                          <p:attrName>style.visibility</p:attrName>
                                        </p:attrNameLst>
                                      </p:cBhvr>
                                      <p:to>
                                        <p:strVal val="hidden"/>
                                      </p:to>
                                    </p:set>
                                  </p:childTnLst>
                                </p:cTn>
                              </p:par>
                              <p:par>
                                <p:cTn id="167" presetID="1" presetClass="entr" presetSubtype="0" fill="hold" nodeType="withEffect">
                                  <p:stCondLst>
                                    <p:cond delay="0"/>
                                  </p:stCondLst>
                                  <p:childTnLst>
                                    <p:set>
                                      <p:cBhvr>
                                        <p:cTn id="168" dur="1" fill="hold">
                                          <p:stCondLst>
                                            <p:cond delay="0"/>
                                          </p:stCondLst>
                                        </p:cTn>
                                        <p:tgtEl>
                                          <p:spTgt spid="2">
                                            <p:txEl>
                                              <p:pRg st="3" end="3"/>
                                            </p:txEl>
                                          </p:spTgt>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bl>
          </a:graphicData>
        </a:graphic>
      </p:graphicFrame>
      <p:sp>
        <p:nvSpPr>
          <p:cNvPr id="17" name="Slide Number">
            <a:extLst>
              <a:ext uri="{FF2B5EF4-FFF2-40B4-BE49-F238E27FC236}">
                <a16:creationId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xEl>
                                              <p:pRg st="2" end="2"/>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0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6"/>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99"/>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17">
                                            <p:txEl>
                                              <p:pRg st="7" end="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10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buClr>
                <a:schemeClr val="tx1"/>
              </a:buClr>
            </a:pPr>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buClr>
                <a:schemeClr val="tx1"/>
              </a:buClr>
            </a:pPr>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buClr>
                <a:schemeClr val="tx1"/>
              </a:buClr>
            </a:pPr>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buClr>
                <a:schemeClr val="tx1"/>
              </a:buClr>
            </a:pPr>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buClr>
                <a:schemeClr val="tx1"/>
              </a:buClr>
            </a:pPr>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buClr>
                <a:schemeClr val="tx1"/>
              </a:buClr>
            </a:pPr>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id="{77728113-33E1-43AA-A4A0-6BBB897989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id="{B4320BA9-81A2-43D6-B10D-D7362266EDB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id="{D4D5EBC1-7281-41CD-B5A7-F3C7390E59A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id="{2F9E22B3-7EBF-4D87-AB6C-35C351F3918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id="{E18CA80A-1178-48BD-B535-889746CB2E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id="{0591F829-838E-4D2A-85E9-6417402BEA1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id="{300F66C1-41A2-43A0-8FA9-4085F99E45D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id="{DA2FF236-FA3E-4F84-8D5B-8C7B517E0E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id="{18E1369C-4139-410B-90D5-1F32EEB027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id="{8FC74001-2A2F-4C27-B623-B1DD17B9E3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id="{4668E10E-FF81-48B4-BF4D-EEDF4C6B2D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id="{2B56F353-30B8-41AF-9420-191945DC2C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id="{F67F3795-A4F1-4931-A1B2-2158C3342F2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id="{C6D63174-F007-42FA-9419-C312FC7CCE4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id="{EB26A631-EFB2-4428-B421-7E544E9765C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id="{C4EA0CC6-839C-4912-9C36-366189260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id="{AEFF5C4F-6E8B-4072-826E-0A45BB45503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id="{A512FF29-E797-424C-AB24-15741A742D1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id="{053119B6-CCA0-43DD-B5C7-0152897CA2A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id="{05D1AB95-20A7-436A-B967-9C4457FF6C1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id="{C52C92BD-4051-40F5-8F80-8F71867378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id="{D087FB40-496E-4A24-8F17-965184A7F86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id="{8ACD5CCD-B238-4AF1-8A58-DFEA1ECE13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id="{83DBFD0F-CF0A-4414-B6EF-6C9D5411727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id="{B71239E0-9905-4EE4-B67C-EB68D699525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id="{9D270D4D-6EC7-4737-BB8F-58F9B05E6F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id="{61988DB7-97DF-47A7-9648-965C4A8942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id="{2F84FB3C-560B-49C4-85C8-B23DE4FB12A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id="{3BDEBABD-FAD4-4157-943D-EAFBBCB7503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id="{D8549BD1-5261-4D95-AA20-9854F5A7428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id="{2E76856E-2107-4BD9-9FDA-F614BB23FB6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id="{CD7649DA-15A4-4B89-9983-AF7BAB20BB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id="{4F452118-A887-45F2-AD5A-B2DEEF8D449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id="{6E47470C-E9F1-4A09-9FCE-935440AA08F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id="{4BF4D684-3D8B-434D-ABE5-9894AAB5817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id="{FA0F482D-963D-4E27-86E7-967D192799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id="{F7F78606-9695-48B8-9405-A51B20600EE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id="{39DC6871-A97B-4545-9481-85B55E59F9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id="{E5719C71-6080-4E4A-B9F6-93EEA1D22E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id="{C8D08A18-10E1-4F5F-8FD5-2E5698ADB99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id="{74D0AEF2-367E-4DEB-A121-8E68B686C26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id="{48845402-88B4-426A-A275-DB0CF55ACD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id="{AB902654-EC0A-455E-BE04-6D48CA8DAB2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id="{CD4D0902-8FD1-4D1D-87CB-11DA1CC59B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id="{EB0D7054-CE90-4B22-AFBC-EEC7FAE6B6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id="{0C351532-C37C-4DC8-96F7-FDB822CE1B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id="{321CCAE8-F26A-414B-B87F-6A17AF9407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id="{76BEAED5-12F6-413D-8D59-6142CA088C5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id="{87CED2E9-BA91-4CF3-A8A5-F7FF113824C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id="{D2439EB5-95B7-4A08-9A80-0E56EC2E4F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id="{871F6E73-F594-4CEA-9BFC-E2C056FA8D9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id="{76BCD705-E771-4171-8DCE-B31BF797A7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id="{23AE20B6-4114-485D-A3E7-74EAEFF1209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id="{D72630CF-E7CC-4076-BB53-BF6F4231BFF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id="{B9088ED5-38B5-469C-B5F5-81DEE2CC869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Clr>
                <a:schemeClr val="bg2"/>
              </a:buClr>
              <a:buFont typeface="Wingdings" panose="05000000000000000000" pitchFamily="2" charset="2"/>
              <a:buChar char="§"/>
            </a:pPr>
            <a:r>
              <a:rPr lang="en-US" sz="3400" b="1" spc="50" dirty="0">
                <a:ln w="0"/>
                <a:solidFill>
                  <a:schemeClr val="bg2"/>
                </a:solidFill>
              </a:rPr>
              <a:t>The stages of </a:t>
            </a:r>
            <a:r>
              <a:rPr lang="en-US" sz="3400" b="1" dirty="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Identify </a:t>
            </a:r>
            <a:r>
              <a:rPr lang="en-US" sz="3200" b="1" dirty="0">
                <a:solidFill>
                  <a:schemeClr val="bg1"/>
                </a:solidFill>
              </a:rPr>
              <a:t>potential</a:t>
            </a:r>
            <a:r>
              <a:rPr lang="en-US" sz="3200" b="1" dirty="0">
                <a:solidFill>
                  <a:schemeClr val="bg1">
                    <a:lumMod val="60000"/>
                    <a:lumOff val="40000"/>
                  </a:schemeClr>
                </a:solidFill>
              </a:rPr>
              <a:t> </a:t>
            </a:r>
            <a:r>
              <a:rPr lang="en-US" sz="3200" b="1" dirty="0">
                <a:solidFill>
                  <a:schemeClr val="bg1"/>
                </a:solidFill>
              </a:rPr>
              <a:t>solutions</a:t>
            </a:r>
            <a:r>
              <a:rPr lang="en-US" sz="3200" b="1" dirty="0">
                <a:solidFill>
                  <a:schemeClr val="bg1">
                    <a:lumMod val="60000"/>
                    <a:lumOff val="40000"/>
                  </a:schemeClr>
                </a:solidFill>
              </a:rPr>
              <a:t>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Evaluate and choose the </a:t>
            </a:r>
            <a:r>
              <a:rPr lang="en-US" sz="3200" b="1" dirty="0">
                <a:solidFill>
                  <a:schemeClr val="bg1"/>
                </a:solidFill>
              </a:rPr>
              <a:t>best</a:t>
            </a:r>
            <a:r>
              <a:rPr lang="en-US" sz="3200" b="1" dirty="0">
                <a:solidFill>
                  <a:schemeClr val="bg1">
                    <a:lumMod val="60000"/>
                    <a:lumOff val="40000"/>
                  </a:schemeClr>
                </a:solidFill>
              </a:rPr>
              <a:t> </a:t>
            </a:r>
            <a:r>
              <a:rPr lang="en-US" sz="3200" b="1" dirty="0">
                <a:solidFill>
                  <a:schemeClr val="bg1"/>
                </a:solidFill>
              </a:rPr>
              <a:t>solution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Algorithm design</a:t>
            </a:r>
            <a:r>
              <a:rPr lang="en-US" sz="3200" b="1" dirty="0">
                <a:solidFill>
                  <a:schemeClr val="bg1">
                    <a:lumMod val="60000"/>
                    <a:lumOff val="40000"/>
                  </a:schemeClr>
                </a:solidFill>
              </a:rPr>
              <a:t> </a:t>
            </a:r>
            <a:r>
              <a:rPr lang="en-US" sz="3200" b="1" spc="50" dirty="0">
                <a:ln w="0"/>
                <a:solidFill>
                  <a:schemeClr val="bg2"/>
                </a:solidFill>
              </a:rPr>
              <a:t>(action plan)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Implement</a:t>
            </a:r>
            <a:r>
              <a:rPr lang="en-US" sz="3200" b="1" spc="50" dirty="0">
                <a:ln w="0"/>
                <a:solidFill>
                  <a:schemeClr val="bg2"/>
                </a:solidFill>
              </a:rPr>
              <a:t> and </a:t>
            </a:r>
            <a:r>
              <a:rPr lang="en-US" sz="3200" b="1" dirty="0">
                <a:solidFill>
                  <a:schemeClr val="bg1"/>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17" name="Picture 16" descr="Graphical user interface, text, application&#10;&#10;Description automatically generated">
            <a:hlinkClick r:id="rId2"/>
            <a:extLst>
              <a:ext uri="{FF2B5EF4-FFF2-40B4-BE49-F238E27FC236}">
                <a16:creationId xmlns:a16="http://schemas.microsoft.com/office/drawing/2014/main" id="{817217D7-0BF6-4D9E-8E3B-E4C13EC5C3A5}"/>
              </a:ext>
            </a:extLst>
          </p:cNvPr>
          <p:cNvPicPr>
            <a:picLocks noChangeAspect="1"/>
          </p:cNvPicPr>
          <p:nvPr/>
        </p:nvPicPr>
        <p:blipFill rotWithShape="1">
          <a:blip r:embed="rId3">
            <a:extLst>
              <a:ext uri="{28A0092B-C50C-407E-A947-70E740481C1C}">
                <a14:useLocalDpi xmlns:a14="http://schemas.microsoft.com/office/drawing/2010/main" val="0"/>
              </a:ext>
            </a:extLst>
          </a:blip>
          <a:srcRect l="8432" t="2384" r="19064" b="23051"/>
          <a:stretch/>
        </p:blipFill>
        <p:spPr>
          <a:xfrm>
            <a:off x="585251" y="2823602"/>
            <a:ext cx="2217855" cy="1092173"/>
          </a:xfrm>
          <a:prstGeom prst="rect">
            <a:avLst/>
          </a:prstGeom>
        </p:spPr>
      </p:pic>
      <p:pic>
        <p:nvPicPr>
          <p:cNvPr id="20" name="Picture 19" descr="Text&#10;&#10;Description automatically generated with low confidence">
            <a:hlinkClick r:id="rId4"/>
            <a:extLst>
              <a:ext uri="{FF2B5EF4-FFF2-40B4-BE49-F238E27FC236}">
                <a16:creationId xmlns:a16="http://schemas.microsoft.com/office/drawing/2014/main" id="{04A6A894-8A9A-4E5B-88D1-24F9A2F84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658" y="1068463"/>
            <a:ext cx="2089504" cy="1639964"/>
          </a:xfrm>
          <a:prstGeom prst="rect">
            <a:avLst/>
          </a:prstGeom>
        </p:spPr>
      </p:pic>
      <p:pic>
        <p:nvPicPr>
          <p:cNvPr id="25" name="Picture 24" descr="Graphical user interface&#10;&#10;Description automatically generated with low confidence">
            <a:hlinkClick r:id="rId6"/>
            <a:extLst>
              <a:ext uri="{FF2B5EF4-FFF2-40B4-BE49-F238E27FC236}">
                <a16:creationId xmlns:a16="http://schemas.microsoft.com/office/drawing/2014/main" id="{83257898-7623-4DC1-92DC-C5AD2AC74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8517" y="1367878"/>
            <a:ext cx="2045805" cy="2515334"/>
          </a:xfrm>
          <a:prstGeom prst="rect">
            <a:avLst/>
          </a:prstGeom>
        </p:spPr>
      </p:pic>
      <p:pic>
        <p:nvPicPr>
          <p:cNvPr id="27" name="Picture 26" descr="Logo&#10;&#10;Description automatically generated with low confidence">
            <a:hlinkClick r:id="rId8"/>
            <a:extLst>
              <a:ext uri="{FF2B5EF4-FFF2-40B4-BE49-F238E27FC236}">
                <a16:creationId xmlns:a16="http://schemas.microsoft.com/office/drawing/2014/main" id="{C179D76D-17E7-4F4E-9808-BBF903658DA6}"/>
              </a:ext>
            </a:extLst>
          </p:cNvPr>
          <p:cNvPicPr>
            <a:picLocks noChangeAspect="1"/>
          </p:cNvPicPr>
          <p:nvPr/>
        </p:nvPicPr>
        <p:blipFill rotWithShape="1">
          <a:blip r:embed="rId9">
            <a:extLst>
              <a:ext uri="{28A0092B-C50C-407E-A947-70E740481C1C}">
                <a14:useLocalDpi xmlns:a14="http://schemas.microsoft.com/office/drawing/2010/main" val="0"/>
              </a:ext>
            </a:extLst>
          </a:blip>
          <a:srcRect l="3778" t="16985" r="2532" b="21422"/>
          <a:stretch/>
        </p:blipFill>
        <p:spPr>
          <a:xfrm>
            <a:off x="3593620" y="3099687"/>
            <a:ext cx="4455001" cy="540001"/>
          </a:xfrm>
          <a:prstGeom prst="rect">
            <a:avLst/>
          </a:prstGeom>
        </p:spPr>
      </p:pic>
      <p:pic>
        <p:nvPicPr>
          <p:cNvPr id="30" name="Picture 29" descr="Logo&#10;&#10;Description automatically generated">
            <a:hlinkClick r:id="rId10"/>
            <a:extLst>
              <a:ext uri="{FF2B5EF4-FFF2-40B4-BE49-F238E27FC236}">
                <a16:creationId xmlns:a16="http://schemas.microsoft.com/office/drawing/2014/main" id="{93F033DD-94F4-4599-9D64-B6A8BF4646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0991" y="1249982"/>
            <a:ext cx="1824182" cy="1276927"/>
          </a:xfrm>
          <a:prstGeom prst="rect">
            <a:avLst/>
          </a:prstGeom>
        </p:spPr>
      </p:pic>
      <p:pic>
        <p:nvPicPr>
          <p:cNvPr id="22" name="Picture 21" descr="Text&#10;&#10;Description automatically generated with low confidence">
            <a:hlinkClick r:id="rId12"/>
            <a:extLst>
              <a:ext uri="{FF2B5EF4-FFF2-40B4-BE49-F238E27FC236}">
                <a16:creationId xmlns:a16="http://schemas.microsoft.com/office/drawing/2014/main" id="{2D9A9160-CFB1-4198-B631-320EFBF99E2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566029" y="1793140"/>
            <a:ext cx="2376275" cy="535946"/>
          </a:xfrm>
          <a:prstGeom prst="rect">
            <a:avLst/>
          </a:prstGeom>
        </p:spPr>
      </p:pic>
      <p:pic>
        <p:nvPicPr>
          <p:cNvPr id="21" name="Picture 20" descr="Logo, company name&#10;&#10;Description automatically generated">
            <a:hlinkClick r:id="rId14"/>
            <a:extLst>
              <a:ext uri="{FF2B5EF4-FFF2-40B4-BE49-F238E27FC236}">
                <a16:creationId xmlns:a16="http://schemas.microsoft.com/office/drawing/2014/main" id="{B2C7AFA4-B03B-4F90-BCF5-42B64D45FD93}"/>
              </a:ext>
            </a:extLst>
          </p:cNvPr>
          <p:cNvPicPr>
            <a:picLocks noChangeAspect="1"/>
          </p:cNvPicPr>
          <p:nvPr/>
        </p:nvPicPr>
        <p:blipFill rotWithShape="1">
          <a:blip r:embed="rId15">
            <a:extLst>
              <a:ext uri="{28A0092B-C50C-407E-A947-70E740481C1C}">
                <a14:useLocalDpi xmlns:a14="http://schemas.microsoft.com/office/drawing/2010/main" val="0"/>
              </a:ext>
            </a:extLst>
          </a:blip>
          <a:srcRect l="15754" t="27513" r="15212" b="31480"/>
          <a:stretch/>
        </p:blipFill>
        <p:spPr>
          <a:xfrm>
            <a:off x="877702" y="5756803"/>
            <a:ext cx="1704391" cy="759297"/>
          </a:xfrm>
          <a:prstGeom prst="rect">
            <a:avLst/>
          </a:prstGeom>
        </p:spPr>
      </p:pic>
      <p:pic>
        <p:nvPicPr>
          <p:cNvPr id="28" name="Picture 27" descr="A picture containing logo&#10;&#10;Description automatically generated">
            <a:hlinkClick r:id="rId16"/>
            <a:extLst>
              <a:ext uri="{FF2B5EF4-FFF2-40B4-BE49-F238E27FC236}">
                <a16:creationId xmlns:a16="http://schemas.microsoft.com/office/drawing/2014/main" id="{8D7EE580-66D1-490E-AB52-9AAD1973AD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7702" y="4261665"/>
            <a:ext cx="1827471" cy="1092173"/>
          </a:xfrm>
          <a:prstGeom prst="rect">
            <a:avLst/>
          </a:prstGeom>
        </p:spPr>
      </p:pic>
      <p:pic>
        <p:nvPicPr>
          <p:cNvPr id="29" name="Picture 28" descr="Logo, company name&#10;&#10;Description automatically generated">
            <a:hlinkClick r:id="rId18"/>
            <a:extLst>
              <a:ext uri="{FF2B5EF4-FFF2-40B4-BE49-F238E27FC236}">
                <a16:creationId xmlns:a16="http://schemas.microsoft.com/office/drawing/2014/main" id="{D90A1DB9-C677-4980-898B-02F96A34874B}"/>
              </a:ext>
            </a:extLst>
          </p:cNvPr>
          <p:cNvPicPr>
            <a:picLocks noChangeAspect="1"/>
          </p:cNvPicPr>
          <p:nvPr/>
        </p:nvPicPr>
        <p:blipFill rotWithShape="1">
          <a:blip r:embed="rId19">
            <a:extLst>
              <a:ext uri="{28A0092B-C50C-407E-A947-70E740481C1C}">
                <a14:useLocalDpi xmlns:a14="http://schemas.microsoft.com/office/drawing/2010/main" val="0"/>
              </a:ext>
            </a:extLst>
          </a:blip>
          <a:srcRect l="9355" t="30252" r="7839" b="28040"/>
          <a:stretch/>
        </p:blipFill>
        <p:spPr>
          <a:xfrm>
            <a:off x="8454322" y="4248225"/>
            <a:ext cx="2700000" cy="765000"/>
          </a:xfrm>
          <a:prstGeom prst="rect">
            <a:avLst/>
          </a:prstGeom>
        </p:spPr>
      </p:pic>
      <p:pic>
        <p:nvPicPr>
          <p:cNvPr id="31" name="Picture 30" descr="Logo&#10;&#10;Description automatically generated">
            <a:hlinkClick r:id="rId20"/>
            <a:extLst>
              <a:ext uri="{FF2B5EF4-FFF2-40B4-BE49-F238E27FC236}">
                <a16:creationId xmlns:a16="http://schemas.microsoft.com/office/drawing/2014/main" id="{51539337-EA92-4DEC-B27C-1C96A708D3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55611" y="4109323"/>
            <a:ext cx="3711886" cy="1327171"/>
          </a:xfrm>
          <a:prstGeom prst="rect">
            <a:avLst/>
          </a:prstGeom>
        </p:spPr>
      </p:pic>
      <p:pic>
        <p:nvPicPr>
          <p:cNvPr id="32" name="Picture 31" descr="Logo&#10;&#10;Description automatically generated">
            <a:hlinkClick r:id="rId22"/>
            <a:extLst>
              <a:ext uri="{FF2B5EF4-FFF2-40B4-BE49-F238E27FC236}">
                <a16:creationId xmlns:a16="http://schemas.microsoft.com/office/drawing/2014/main" id="{F70938FD-B0F5-423E-8C2C-99B884B6B04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54322" y="5499000"/>
            <a:ext cx="2657856" cy="916485"/>
          </a:xfrm>
          <a:prstGeom prst="rect">
            <a:avLst/>
          </a:prstGeom>
        </p:spPr>
      </p:pic>
      <p:pic>
        <p:nvPicPr>
          <p:cNvPr id="33" name="Picture 32" descr="A picture containing logo&#10;&#10;Description automatically generated">
            <a:hlinkClick r:id="rId24"/>
            <a:extLst>
              <a:ext uri="{FF2B5EF4-FFF2-40B4-BE49-F238E27FC236}">
                <a16:creationId xmlns:a16="http://schemas.microsoft.com/office/drawing/2014/main" id="{FFB981A5-A282-4429-A0A1-AD728C389669}"/>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4322500" y="5436494"/>
            <a:ext cx="2391414" cy="1145517"/>
          </a:xfrm>
          <a:prstGeom prst="rect">
            <a:avLst/>
          </a:prstGeom>
        </p:spPr>
      </p:pic>
    </p:spTree>
    <p:extLst>
      <p:ext uri="{BB962C8B-B14F-4D97-AF65-F5344CB8AC3E}">
        <p14:creationId xmlns:p14="http://schemas.microsoft.com/office/powerpoint/2010/main" val="9939037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13" name="Picture 12">
            <a:extLst>
              <a:ext uri="{FF2B5EF4-FFF2-40B4-BE49-F238E27FC236}">
                <a16:creationId xmlns:a16="http://schemas.microsoft.com/office/drawing/2014/main" id="{44F98D6B-A014-49DE-BFE5-4440AB634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588" y="1804627"/>
            <a:ext cx="4042163" cy="3991238"/>
          </a:xfrm>
          <a:prstGeom prst="rect">
            <a:avLst/>
          </a:prstGeom>
          <a:noFill/>
        </p:spPr>
      </p:pic>
      <p:pic>
        <p:nvPicPr>
          <p:cNvPr id="8" name="Picture 7">
            <a:extLst>
              <a:ext uri="{FF2B5EF4-FFF2-40B4-BE49-F238E27FC236}">
                <a16:creationId xmlns:a16="http://schemas.microsoft.com/office/drawing/2014/main" id="{19D59668-3C9A-4BAE-83AF-92CB45919E32}"/>
              </a:ext>
            </a:extLst>
          </p:cNvPr>
          <p:cNvPicPr>
            <a:picLocks noChangeAspect="1"/>
          </p:cNvPicPr>
          <p:nvPr/>
        </p:nvPicPr>
        <p:blipFill>
          <a:blip r:embed="rId3"/>
          <a:stretch>
            <a:fillRect/>
          </a:stretch>
        </p:blipFill>
        <p:spPr>
          <a:xfrm>
            <a:off x="1882001" y="2264942"/>
            <a:ext cx="3284393" cy="3070608"/>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746086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47</a:t>
            </a:fld>
            <a:endParaRPr lang="en-US" dirty="0"/>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48</a:t>
            </a:fld>
            <a:endParaRPr lang="en-US" dirty="0"/>
          </a:p>
        </p:txBody>
      </p:sp>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48983"/>
            <a:ext cx="11928503" cy="5415019"/>
          </a:xfrm>
        </p:spPr>
        <p:txBody>
          <a:bodyPr>
            <a:normAutofit/>
          </a:bodyPr>
          <a:lstStyle/>
          <a:p>
            <a:pPr marL="452438" indent="-452438">
              <a:buClr>
                <a:schemeClr val="tx1"/>
              </a:buClr>
            </a:pPr>
            <a:r>
              <a:rPr lang="en-US" sz="3600" dirty="0"/>
              <a:t>4 main </a:t>
            </a:r>
            <a:r>
              <a:rPr lang="en-US" sz="3600" b="1" dirty="0">
                <a:solidFill>
                  <a:schemeClr val="bg1"/>
                </a:solidFill>
              </a:rPr>
              <a:t>groups of tech skills</a:t>
            </a:r>
            <a:r>
              <a:rPr lang="bg-BG" sz="3600" dirty="0"/>
              <a:t>:</a:t>
            </a:r>
            <a:endParaRPr lang="en-US" sz="3600" dirty="0"/>
          </a:p>
          <a:p>
            <a:pPr marL="895350" lvl="1" indent="-452438">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buClr>
                <a:schemeClr val="tx1"/>
              </a:buClr>
            </a:pPr>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599829" y="1149019"/>
            <a:ext cx="2592171" cy="2598956"/>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dirty="0"/>
              <a:t>1000+ </a:t>
            </a:r>
            <a:r>
              <a:rPr lang="en-US" sz="3200" dirty="0"/>
              <a:t>programming problems</a:t>
            </a:r>
            <a:endParaRPr lang="bg-BG" sz="3200" dirty="0"/>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18B45-CC21-482F-89F0-6AD72B84CE19}"/>
              </a:ext>
            </a:extLst>
          </p:cNvPr>
          <p:cNvPicPr>
            <a:picLocks noChangeAspect="1"/>
          </p:cNvPicPr>
          <p:nvPr/>
        </p:nvPicPr>
        <p:blipFill>
          <a:blip r:embed="rId3" cstate="hq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functionality 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p:txBody>
      </p:sp>
      <p:sp>
        <p:nvSpPr>
          <p:cNvPr id="4" name="Title 3">
            <a:extLst>
              <a:ext uri="{FF2B5EF4-FFF2-40B4-BE49-F238E27FC236}">
                <a16:creationId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a:t>Requires a logical thinking (</a:t>
            </a:r>
            <a:r>
              <a:rPr lang="en-GB" sz="3400" b="1" dirty="0">
                <a:solidFill>
                  <a:schemeClr val="bg1"/>
                </a:solidFill>
              </a:rPr>
              <a:t>algorithmic thinking</a:t>
            </a:r>
            <a:r>
              <a:rPr lang="en-GB" sz="3400" dirty="0"/>
              <a:t>)</a:t>
            </a:r>
          </a:p>
          <a:p>
            <a:pPr lvl="1">
              <a:buClr>
                <a:schemeClr val="tx1"/>
              </a:buClr>
            </a:pPr>
            <a:r>
              <a:rPr lang="en-GB" sz="3200" b="1" dirty="0">
                <a:solidFill>
                  <a:schemeClr val="bg1"/>
                </a:solidFill>
              </a:rPr>
              <a:t>Define</a:t>
            </a:r>
            <a:r>
              <a:rPr lang="en-GB" sz="3200" dirty="0"/>
              <a:t> the problem (software requirements)</a:t>
            </a:r>
          </a:p>
          <a:p>
            <a:pPr lvl="1">
              <a:buClr>
                <a:schemeClr val="tx1"/>
              </a:buClr>
            </a:pPr>
            <a:r>
              <a:rPr lang="en-GB" sz="3200" b="1" dirty="0">
                <a:solidFill>
                  <a:schemeClr val="bg1"/>
                </a:solidFill>
              </a:rPr>
              <a:t>Analyse</a:t>
            </a:r>
            <a:r>
              <a:rPr lang="en-GB" sz="3200" dirty="0"/>
              <a:t> and understand the problem</a:t>
            </a:r>
          </a:p>
          <a:p>
            <a:pPr lvl="1">
              <a:buClr>
                <a:schemeClr val="tx1"/>
              </a:buClr>
            </a:pPr>
            <a:r>
              <a:rPr lang="en-GB" sz="3200" b="1" dirty="0">
                <a:solidFill>
                  <a:schemeClr val="bg1"/>
                </a:solidFill>
              </a:rPr>
              <a:t>Identify</a:t>
            </a:r>
            <a:r>
              <a:rPr lang="en-GB" sz="3200" dirty="0"/>
              <a:t> potential solutions (ideas)</a:t>
            </a:r>
          </a:p>
          <a:p>
            <a:pPr lvl="1">
              <a:buClr>
                <a:schemeClr val="tx1"/>
              </a:buClr>
            </a:pPr>
            <a:r>
              <a:rPr lang="en-GB" sz="3200" b="1" dirty="0">
                <a:solidFill>
                  <a:schemeClr val="bg1"/>
                </a:solidFill>
              </a:rPr>
              <a:t>Evaluate</a:t>
            </a:r>
            <a:r>
              <a:rPr lang="en-GB" sz="3200" dirty="0"/>
              <a:t> and choose a solution (try and test)</a:t>
            </a:r>
          </a:p>
          <a:p>
            <a:pPr lvl="1">
              <a:buClr>
                <a:schemeClr val="tx1"/>
              </a:buClr>
            </a:pPr>
            <a:r>
              <a:rPr lang="en-GB" sz="3200" b="1" dirty="0">
                <a:solidFill>
                  <a:schemeClr val="bg1"/>
                </a:solidFill>
              </a:rPr>
              <a:t>Plan</a:t>
            </a:r>
            <a:r>
              <a:rPr lang="en-GB" sz="3200" dirty="0"/>
              <a:t> actions (algorithm design)</a:t>
            </a:r>
          </a:p>
          <a:p>
            <a:pPr lvl="1">
              <a:buClr>
                <a:schemeClr val="tx1"/>
              </a:buClr>
            </a:pPr>
            <a:r>
              <a:rPr lang="en-GB" sz="3200" b="1" dirty="0">
                <a:solidFill>
                  <a:schemeClr val="bg1"/>
                </a:solidFill>
              </a:rPr>
              <a:t>Implement</a:t>
            </a:r>
            <a:r>
              <a:rPr lang="en-GB" sz="3200" dirty="0"/>
              <a:t> the algorithm (coding)</a:t>
            </a:r>
          </a:p>
          <a:p>
            <a:pPr lvl="1">
              <a:buClr>
                <a:schemeClr val="tx1"/>
              </a:buClr>
            </a:pPr>
            <a:r>
              <a:rPr lang="en-GB" sz="3200" b="1" dirty="0">
                <a:solidFill>
                  <a:schemeClr val="bg1"/>
                </a:solidFill>
              </a:rPr>
              <a:t>Review</a:t>
            </a:r>
            <a:r>
              <a:rPr lang="en-GB" sz="3200" dirty="0"/>
              <a:t> the results (testing)</a:t>
            </a:r>
            <a:endParaRPr lang="en-US" sz="3200" dirty="0"/>
          </a:p>
        </p:txBody>
      </p:sp>
      <p:sp>
        <p:nvSpPr>
          <p:cNvPr id="4" name="Title 3">
            <a:extLst>
              <a:ext uri="{FF2B5EF4-FFF2-40B4-BE49-F238E27FC236}">
                <a16:creationId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18110</TotalTime>
  <Words>15659</Words>
  <Application>Microsoft Office PowerPoint</Application>
  <PresentationFormat>Widescreen</PresentationFormat>
  <Paragraphs>1265</Paragraphs>
  <Slides>48</Slides>
  <Notes>42</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Consolas</vt:lpstr>
      <vt:lpstr>Wingdings</vt:lpstr>
      <vt:lpstr>Wingdings 2</vt:lpstr>
      <vt:lpstr>1_SoftUni</vt:lpstr>
      <vt:lpstr>Problem Solving</vt:lpstr>
      <vt:lpstr>Table of Contents</vt:lpstr>
      <vt:lpstr>Questions?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Aleksandra Raykova</cp:lastModifiedBy>
  <cp:revision>576</cp:revision>
  <dcterms:created xsi:type="dcterms:W3CDTF">2018-05-23T13:08:44Z</dcterms:created>
  <dcterms:modified xsi:type="dcterms:W3CDTF">2022-04-27T08:11:48Z</dcterms:modified>
  <cp:category>programming fundamentals;computer programming;software development;web development</cp:category>
</cp:coreProperties>
</file>